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89" r:id="rId2"/>
    <p:sldId id="284" r:id="rId3"/>
    <p:sldId id="263" r:id="rId4"/>
    <p:sldId id="302" r:id="rId5"/>
    <p:sldId id="269" r:id="rId6"/>
    <p:sldId id="303" r:id="rId7"/>
    <p:sldId id="280" r:id="rId8"/>
    <p:sldId id="304" r:id="rId9"/>
    <p:sldId id="281" r:id="rId10"/>
    <p:sldId id="305" r:id="rId11"/>
    <p:sldId id="306" r:id="rId12"/>
    <p:sldId id="288" r:id="rId13"/>
    <p:sldId id="272" r:id="rId14"/>
    <p:sldId id="307" r:id="rId15"/>
    <p:sldId id="287" r:id="rId16"/>
    <p:sldId id="308" r:id="rId17"/>
    <p:sldId id="309" r:id="rId18"/>
    <p:sldId id="278" r:id="rId19"/>
    <p:sldId id="285" r:id="rId20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FFFFF"/>
    <a:srgbClr val="FF5D5D"/>
    <a:srgbClr val="E5FAFF"/>
    <a:srgbClr val="7030A0"/>
    <a:srgbClr val="E6E6E6"/>
    <a:srgbClr val="5BB97F"/>
    <a:srgbClr val="AD7AB3"/>
    <a:srgbClr val="FFA000"/>
    <a:srgbClr val="AE7B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062" y="114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91020-AE0B-4260-BFA3-34341B38C7C0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9A689-DCBC-4CF3-B964-5CC0996E57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575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" y="2018"/>
            <a:ext cx="9143525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48" y="2018"/>
            <a:ext cx="9143521" cy="51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6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761"/>
            <a:ext cx="9138582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" y="0"/>
            <a:ext cx="914128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" y="-1"/>
            <a:ext cx="9150696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2020/11/26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jpeg"/><Relationship Id="rId7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C64E613-175D-4DF4-B415-3DF8C948F83B}"/>
              </a:ext>
            </a:extLst>
          </p:cNvPr>
          <p:cNvSpPr/>
          <p:nvPr/>
        </p:nvSpPr>
        <p:spPr>
          <a:xfrm>
            <a:off x="604837" y="1371601"/>
            <a:ext cx="7915275" cy="2962274"/>
          </a:xfrm>
          <a:prstGeom prst="roundRect">
            <a:avLst>
              <a:gd name="adj" fmla="val 10398"/>
            </a:avLst>
          </a:prstGeom>
          <a:solidFill>
            <a:schemeClr val="bg1"/>
          </a:solidFill>
          <a:ln>
            <a:solidFill>
              <a:srgbClr val="619F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4020" y="1626121"/>
            <a:ext cx="73015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在我这个小孩子眼中，虽不能像洞庭湖“八月湖水平”那样有气派，但也颇有烟波浩渺之势。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在梦中见到两个月亮叠在一起，清光更加晶莹澄澈。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在风光旖旎的瑞士莱芒湖上，在无边无垠的非洲大沙漠中，在碧波万顷的大海中，在巍峨雄奇的高山上，我都看到过月亮。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9B2017D-B0EE-4829-B0E8-709BA6245FF7}"/>
              </a:ext>
            </a:extLst>
          </p:cNvPr>
          <p:cNvGrpSpPr/>
          <p:nvPr/>
        </p:nvGrpSpPr>
        <p:grpSpPr>
          <a:xfrm>
            <a:off x="681323" y="633081"/>
            <a:ext cx="1471085" cy="534600"/>
            <a:chOff x="3131840" y="2188312"/>
            <a:chExt cx="1471085" cy="534600"/>
          </a:xfrm>
        </p:grpSpPr>
        <p:sp>
          <p:nvSpPr>
            <p:cNvPr id="20" name="圆角矩形 2">
              <a:extLst>
                <a:ext uri="{FF2B5EF4-FFF2-40B4-BE49-F238E27FC236}">
                  <a16:creationId xmlns:a16="http://schemas.microsoft.com/office/drawing/2014/main" id="{A237D10F-37BA-4F08-911E-D8E860BE6A8F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3">
              <a:extLst>
                <a:ext uri="{FF2B5EF4-FFF2-40B4-BE49-F238E27FC236}">
                  <a16:creationId xmlns:a16="http://schemas.microsoft.com/office/drawing/2014/main" id="{0E92F4B2-B6A2-4CAE-AA45-634FE7FA4685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5EE6829-40AF-4897-BBE2-DA573008BEF5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</a:p>
          </p:txBody>
        </p:sp>
        <p:sp>
          <p:nvSpPr>
            <p:cNvPr id="23" name="圆角矩形 5">
              <a:extLst>
                <a:ext uri="{FF2B5EF4-FFF2-40B4-BE49-F238E27FC236}">
                  <a16:creationId xmlns:a16="http://schemas.microsoft.com/office/drawing/2014/main" id="{8AD02FAF-C7F6-428F-8E52-D6345433769C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7105F27-83D2-4257-B670-B6B264813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A9A066A-AA5D-409A-827D-3B4A08B5E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371668" flipH="1">
            <a:off x="7807320" y="3685009"/>
            <a:ext cx="1111033" cy="7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8C61D37E-1A0C-41DB-AF4C-13305314BBE6}"/>
              </a:ext>
            </a:extLst>
          </p:cNvPr>
          <p:cNvSpPr/>
          <p:nvPr/>
        </p:nvSpPr>
        <p:spPr>
          <a:xfrm>
            <a:off x="971551" y="1247775"/>
            <a:ext cx="6985780" cy="3390900"/>
          </a:xfrm>
          <a:prstGeom prst="roundRect">
            <a:avLst>
              <a:gd name="adj" fmla="val 10398"/>
            </a:avLst>
          </a:prstGeom>
          <a:solidFill>
            <a:schemeClr val="bg1"/>
          </a:solidFill>
          <a:ln>
            <a:solidFill>
              <a:srgbClr val="619F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65458" y="1337472"/>
            <a:ext cx="6055115" cy="291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不可胜数  顶天立地  恍然大悟  无法想象  乐此不疲  清光四溢　相映成趣  离乡背井  漂泊天涯　年事已高　茂林修竹  绿水环流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一碧数顷  荷香远溢  宿鸟幽鸣  良辰美景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1C24B5-7BAB-4288-9B21-24A0CA2931D9}"/>
              </a:ext>
            </a:extLst>
          </p:cNvPr>
          <p:cNvGrpSpPr/>
          <p:nvPr/>
        </p:nvGrpSpPr>
        <p:grpSpPr>
          <a:xfrm>
            <a:off x="971551" y="588378"/>
            <a:ext cx="1471085" cy="534600"/>
            <a:chOff x="3131840" y="2188312"/>
            <a:chExt cx="1471085" cy="534600"/>
          </a:xfrm>
        </p:grpSpPr>
        <p:sp>
          <p:nvSpPr>
            <p:cNvPr id="14" name="圆角矩形 2">
              <a:extLst>
                <a:ext uri="{FF2B5EF4-FFF2-40B4-BE49-F238E27FC236}">
                  <a16:creationId xmlns:a16="http://schemas.microsoft.com/office/drawing/2014/main" id="{F2870ABE-0AF5-4591-AB12-997DDD902ACD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3">
              <a:extLst>
                <a:ext uri="{FF2B5EF4-FFF2-40B4-BE49-F238E27FC236}">
                  <a16:creationId xmlns:a16="http://schemas.microsoft.com/office/drawing/2014/main" id="{1DE1D3A4-668B-4FB0-BEB5-8A7F36AD839B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7134D80-7008-4862-9921-CAA9413EE0D9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181DD6E2-AB8E-4BB0-A010-E6CA6CACA999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0F68370-CBC3-4EB4-AD60-52297F5C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D52AF7E-2853-461D-BD62-D85CAAE1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47705" y="3093884"/>
            <a:ext cx="1733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256CDF2-524A-475A-AB18-BD3AACBE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9613" y="-629104"/>
            <a:ext cx="2911917" cy="24847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018436-8FA6-4039-B91C-2581C8492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080" y="640602"/>
            <a:ext cx="3825665" cy="4707301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187624" y="1969711"/>
            <a:ext cx="6840760" cy="102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“月”是作者表达感情的媒介，作者的这种感情，在课文中哪一段表达得比较明显直接</a:t>
            </a:r>
            <a:r>
              <a: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0922" y="3210378"/>
            <a:ext cx="6827461" cy="1028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月是故乡明，我什么时候能够再看到我故乡的月亮啊！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4158423" y="776045"/>
            <a:ext cx="3276426" cy="1123200"/>
            <a:chOff x="4136077" y="2663098"/>
            <a:chExt cx="3276426" cy="1123200"/>
          </a:xfrm>
        </p:grpSpPr>
        <p:sp>
          <p:nvSpPr>
            <p:cNvPr id="26" name="云形标注 25"/>
            <p:cNvSpPr/>
            <p:nvPr/>
          </p:nvSpPr>
          <p:spPr>
            <a:xfrm flipH="1">
              <a:off x="4136077" y="2663098"/>
              <a:ext cx="3276426" cy="1123200"/>
            </a:xfrm>
            <a:prstGeom prst="wedgeRoundRectCallout">
              <a:avLst>
                <a:gd name="adj1" fmla="val -53595"/>
                <a:gd name="adj2" fmla="val -23000"/>
                <a:gd name="adj3" fmla="val 16667"/>
              </a:avLst>
            </a:prstGeom>
            <a:solidFill>
              <a:schemeClr val="bg1"/>
            </a:solidFill>
            <a:ln>
              <a:solidFill>
                <a:srgbClr val="619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193699" y="2694749"/>
              <a:ext cx="3176982" cy="1045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800" dirty="0">
                  <a:latin typeface="楷体" panose="02010609060101010101" pitchFamily="49" charset="-122"/>
                  <a:ea typeface="楷体" panose="02010609060101010101" pitchFamily="49" charset="-122"/>
                </a:rPr>
                <a:t>　　文章的标题揭示了文章的主题，同学们在今后的写作中要学习这种命题的方式。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B5FE10-6398-4191-A387-625A8E272CDD}"/>
              </a:ext>
            </a:extLst>
          </p:cNvPr>
          <p:cNvGrpSpPr/>
          <p:nvPr/>
        </p:nvGrpSpPr>
        <p:grpSpPr>
          <a:xfrm>
            <a:off x="1043273" y="753891"/>
            <a:ext cx="1471085" cy="534600"/>
            <a:chOff x="3131840" y="2188312"/>
            <a:chExt cx="1471085" cy="534600"/>
          </a:xfrm>
        </p:grpSpPr>
        <p:sp>
          <p:nvSpPr>
            <p:cNvPr id="30" name="圆角矩形 2">
              <a:extLst>
                <a:ext uri="{FF2B5EF4-FFF2-40B4-BE49-F238E27FC236}">
                  <a16:creationId xmlns:a16="http://schemas.microsoft.com/office/drawing/2014/main" id="{29B66213-7550-4AC7-99D1-AE688DE2CE29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">
              <a:extLst>
                <a:ext uri="{FF2B5EF4-FFF2-40B4-BE49-F238E27FC236}">
                  <a16:creationId xmlns:a16="http://schemas.microsoft.com/office/drawing/2014/main" id="{98BA2A6D-0B0D-4BA2-ABC9-C100B70C3D2D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11F65DD-E493-4929-8267-9734868004DC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说一说</a:t>
              </a:r>
            </a:p>
          </p:txBody>
        </p:sp>
        <p:sp>
          <p:nvSpPr>
            <p:cNvPr id="33" name="圆角矩形 5">
              <a:extLst>
                <a:ext uri="{FF2B5EF4-FFF2-40B4-BE49-F238E27FC236}">
                  <a16:creationId xmlns:a16="http://schemas.microsoft.com/office/drawing/2014/main" id="{4571D4BE-8D48-4E38-8655-C6CF44260FB7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E9CD529-AA18-41B6-8534-EDA6C7F14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7D90A61-B239-4E42-85FC-C2AA1BEECE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73575" y="753891"/>
            <a:ext cx="1133761" cy="1133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80A6F3-470B-4955-B5FA-CE69E3929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516626" y="2747613"/>
            <a:ext cx="1784350" cy="17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7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867108" y="1133867"/>
            <a:ext cx="7592680" cy="761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　　默读课文，说说作者由月亮想到了哪些往事和经历，产生了哪些内心感受。自己想一想，写写批注，完成学习卡，然后再和小组同学交流。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493892"/>
              </p:ext>
            </p:extLst>
          </p:nvPr>
        </p:nvGraphicFramePr>
        <p:xfrm>
          <a:off x="1381124" y="1992686"/>
          <a:ext cx="6215211" cy="1665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9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351">
                <a:tc grid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3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3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35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3833292" y="1961740"/>
            <a:ext cx="15841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童年趣事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483649" y="2418310"/>
            <a:ext cx="77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时间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470556" y="2825200"/>
            <a:ext cx="77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事件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483649" y="3243591"/>
            <a:ext cx="77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心情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945302" y="2418310"/>
            <a:ext cx="136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黄昏之后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215948" y="2825200"/>
            <a:ext cx="2918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数星星　点篝火　捉知了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19093" y="3243591"/>
            <a:ext cx="186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乐此不疲　盼望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7344" y="3735430"/>
            <a:ext cx="7828680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　　到了夏天，黄昏后，我躺在坑边场院的地上，数天上的星星。有时候在古柳下面点起篝火，然后上树一摇，成群的知了飞落下来，比白天用嚼烂的麦粒去粘要容易得多。我天天晚上乐此不疲，天天盼望黄昏早早来临。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592085" y="2418310"/>
            <a:ext cx="1365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5D5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更晚的时候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337788" y="2825200"/>
            <a:ext cx="225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FF5D5D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看明月　梦明月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17344" y="3735430"/>
            <a:ext cx="7828680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    在我这个小孩子眼中，虽不能像洞庭湖“八月湖水平”那样有气派，但也颇有烟波浩渺之势。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E2EFD0-CB78-4DA8-8CE6-0660449E0DAD}"/>
              </a:ext>
            </a:extLst>
          </p:cNvPr>
          <p:cNvGrpSpPr/>
          <p:nvPr/>
        </p:nvGrpSpPr>
        <p:grpSpPr>
          <a:xfrm>
            <a:off x="732557" y="537327"/>
            <a:ext cx="1427448" cy="518742"/>
            <a:chOff x="3131840" y="2188312"/>
            <a:chExt cx="1471085" cy="534600"/>
          </a:xfrm>
        </p:grpSpPr>
        <p:sp>
          <p:nvSpPr>
            <p:cNvPr id="27" name="圆角矩形 2">
              <a:extLst>
                <a:ext uri="{FF2B5EF4-FFF2-40B4-BE49-F238E27FC236}">
                  <a16:creationId xmlns:a16="http://schemas.microsoft.com/office/drawing/2014/main" id="{F7E8C7CA-9512-47A3-8B89-A889433F353B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3">
              <a:extLst>
                <a:ext uri="{FF2B5EF4-FFF2-40B4-BE49-F238E27FC236}">
                  <a16:creationId xmlns:a16="http://schemas.microsoft.com/office/drawing/2014/main" id="{B84DA5B0-63AA-43F4-82DD-BEC62FBFE43C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A47E39-8729-42F5-8FB5-1EF1469457ED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说一说</a:t>
              </a:r>
            </a:p>
          </p:txBody>
        </p:sp>
        <p:sp>
          <p:nvSpPr>
            <p:cNvPr id="30" name="圆角矩形 5">
              <a:extLst>
                <a:ext uri="{FF2B5EF4-FFF2-40B4-BE49-F238E27FC236}">
                  <a16:creationId xmlns:a16="http://schemas.microsoft.com/office/drawing/2014/main" id="{32A4A4EC-5AB8-40AB-B5B8-7507F9699ED2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CDC913A-AADC-40AF-A18F-4ACF4B5AF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65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3" grpId="0"/>
      <p:bldP spid="44" grpId="0"/>
      <p:bldP spid="45" grpId="0"/>
      <p:bldP spid="46" grpId="0"/>
      <p:bldP spid="47" grpId="0"/>
      <p:bldP spid="48" grpId="0"/>
      <p:bldP spid="4" grpId="0"/>
      <p:bldP spid="4" grpId="1"/>
      <p:bldP spid="56" grpId="0"/>
      <p:bldP spid="57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/>
        </p:nvSpPr>
        <p:spPr>
          <a:xfrm>
            <a:off x="1157035" y="1083872"/>
            <a:ext cx="4942108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作者喜欢月亮，写了哪些经历，又有何感受呢？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764203"/>
              </p:ext>
            </p:extLst>
          </p:nvPr>
        </p:nvGraphicFramePr>
        <p:xfrm>
          <a:off x="1055420" y="1549431"/>
          <a:ext cx="6853989" cy="2107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8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2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9988">
                <a:tc grid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44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18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5181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" name="文本框 37"/>
          <p:cNvSpPr txBox="1"/>
          <p:nvPr/>
        </p:nvSpPr>
        <p:spPr>
          <a:xfrm>
            <a:off x="4044615" y="1517124"/>
            <a:ext cx="1584176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作者经历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582959" y="1875023"/>
            <a:ext cx="77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地点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582959" y="2227252"/>
            <a:ext cx="776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故乡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75178" y="2534189"/>
            <a:ext cx="161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北京 济南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将近三十个国家 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150504" y="1875023"/>
            <a:ext cx="136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经典词语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869898" y="2227252"/>
            <a:ext cx="1869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孤零零  孤单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673797" y="2549245"/>
            <a:ext cx="2197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风光旖旎   无边无垠</a:t>
            </a:r>
          </a:p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碧波万顷  巍峨雄奇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5731658" y="1875023"/>
            <a:ext cx="1365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作者感受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285175" y="2227252"/>
            <a:ext cx="2258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恍然大悟 无法想象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504219" y="3204419"/>
            <a:ext cx="1262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朗润园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660800" y="3073689"/>
            <a:ext cx="2261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茂林修竹  绿水环流</a:t>
            </a:r>
          </a:p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荷香远溢  宿鸟幽鸣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285175" y="2655178"/>
            <a:ext cx="2258547" cy="367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美妙绝伦 永远忘不掉</a:t>
            </a:r>
            <a:endParaRPr lang="zh-CN" altLang="en-US" sz="16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43217" y="3073689"/>
            <a:ext cx="2542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我想到的却仍然是故乡苇坑里的那个平凡的小月亮。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1157035" y="1083872"/>
            <a:ext cx="4783440" cy="401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在作者的眼中，异国他乡的月亮美吗？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3802379" y="3737380"/>
            <a:ext cx="3807095" cy="1004154"/>
            <a:chOff x="4409722" y="2719488"/>
            <a:chExt cx="3807095" cy="1004154"/>
          </a:xfrm>
        </p:grpSpPr>
        <p:sp>
          <p:nvSpPr>
            <p:cNvPr id="33" name="云形标注 25"/>
            <p:cNvSpPr/>
            <p:nvPr/>
          </p:nvSpPr>
          <p:spPr>
            <a:xfrm flipH="1">
              <a:off x="4409722" y="2719488"/>
              <a:ext cx="3807095" cy="1004154"/>
            </a:xfrm>
            <a:prstGeom prst="wedgeRoundRectCallout">
              <a:avLst>
                <a:gd name="adj1" fmla="val -53936"/>
                <a:gd name="adj2" fmla="val -25192"/>
                <a:gd name="adj3" fmla="val 16667"/>
              </a:avLst>
            </a:prstGeom>
            <a:solidFill>
              <a:schemeClr val="bg1"/>
            </a:solidFill>
            <a:ln>
              <a:solidFill>
                <a:srgbClr val="619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463922" y="2735997"/>
              <a:ext cx="3687222" cy="939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　　文章虽然写了很多看似无关的事物，但却都是紧紧围绕月亮展开的。这就是散文</a:t>
              </a:r>
              <a:r>
                <a:rPr lang="en-US" altLang="zh-CN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——</a:t>
              </a:r>
              <a:r>
                <a:rPr lang="zh-CN" altLang="en-US" sz="1600" dirty="0">
                  <a:latin typeface="楷体" panose="02010609060101010101" pitchFamily="49" charset="-122"/>
                  <a:ea typeface="楷体" panose="02010609060101010101" pitchFamily="49" charset="-122"/>
                </a:rPr>
                <a:t>形散神不散的特点。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A72B7D4-A4B1-4093-9DE6-DA5690E07923}"/>
              </a:ext>
            </a:extLst>
          </p:cNvPr>
          <p:cNvGrpSpPr/>
          <p:nvPr/>
        </p:nvGrpSpPr>
        <p:grpSpPr>
          <a:xfrm>
            <a:off x="777340" y="537327"/>
            <a:ext cx="1427448" cy="518742"/>
            <a:chOff x="3131840" y="2188312"/>
            <a:chExt cx="1471085" cy="534600"/>
          </a:xfrm>
        </p:grpSpPr>
        <p:sp>
          <p:nvSpPr>
            <p:cNvPr id="49" name="圆角矩形 2">
              <a:extLst>
                <a:ext uri="{FF2B5EF4-FFF2-40B4-BE49-F238E27FC236}">
                  <a16:creationId xmlns:a16="http://schemas.microsoft.com/office/drawing/2014/main" id="{88FB3CD3-611F-4FC2-A058-864A969A8027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3">
              <a:extLst>
                <a:ext uri="{FF2B5EF4-FFF2-40B4-BE49-F238E27FC236}">
                  <a16:creationId xmlns:a16="http://schemas.microsoft.com/office/drawing/2014/main" id="{34758B09-B9C4-4325-9960-DD2BBB594E64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8C23A91-BB0D-4622-80A2-4119519EC764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说一说</a:t>
              </a:r>
            </a:p>
          </p:txBody>
        </p:sp>
        <p:sp>
          <p:nvSpPr>
            <p:cNvPr id="52" name="圆角矩形 5">
              <a:extLst>
                <a:ext uri="{FF2B5EF4-FFF2-40B4-BE49-F238E27FC236}">
                  <a16:creationId xmlns:a16="http://schemas.microsoft.com/office/drawing/2014/main" id="{8E95CED6-2A0B-4815-92D7-C534ADF798C1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7A823F19-9BEE-47CC-A068-3730D2DE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4094962-2D48-4EDE-899C-A0A90CE1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90" y="3625848"/>
            <a:ext cx="1133761" cy="113376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5420" y="3696183"/>
            <a:ext cx="7025798" cy="104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dirty="0">
                <a:latin typeface="楷体" panose="02010609060101010101" pitchFamily="49" charset="-122"/>
                <a:ea typeface="楷体" panose="02010609060101010101" pitchFamily="49" charset="-122"/>
              </a:rPr>
              <a:t>　　对比之下，我感到这些广阔世界的大月亮，无论如何比不上我那心爱的小月亮。不管我离开故乡多远，我的心立刻就飞回去了。我的小月亮，我永远忘不掉你！</a:t>
            </a:r>
          </a:p>
        </p:txBody>
      </p:sp>
    </p:spTree>
    <p:extLst>
      <p:ext uri="{BB962C8B-B14F-4D97-AF65-F5344CB8AC3E}">
        <p14:creationId xmlns:p14="http://schemas.microsoft.com/office/powerpoint/2010/main" val="167405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8" grpId="0"/>
      <p:bldP spid="43" grpId="0"/>
      <p:bldP spid="44" grpId="0"/>
      <p:bldP spid="45" grpId="0"/>
      <p:bldP spid="46" grpId="0"/>
      <p:bldP spid="47" grpId="0"/>
      <p:bldP spid="48" grpId="0"/>
      <p:bldP spid="56" grpId="0"/>
      <p:bldP spid="57" grpId="0"/>
      <p:bldP spid="34" grpId="0"/>
      <p:bldP spid="35" grpId="0"/>
      <p:bldP spid="36" grpId="0"/>
      <p:bldP spid="37" grpId="0"/>
      <p:bldP spid="39" grpId="0"/>
      <p:bldP spid="4" grpId="0"/>
      <p:bldP spid="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7232E3E9-44F8-4CD0-A401-F2C375D8518A}"/>
              </a:ext>
            </a:extLst>
          </p:cNvPr>
          <p:cNvSpPr/>
          <p:nvPr/>
        </p:nvSpPr>
        <p:spPr>
          <a:xfrm>
            <a:off x="812742" y="1284002"/>
            <a:ext cx="7518515" cy="3335623"/>
          </a:xfrm>
          <a:prstGeom prst="roundRect">
            <a:avLst>
              <a:gd name="adj" fmla="val 15177"/>
            </a:avLst>
          </a:prstGeom>
          <a:solidFill>
            <a:schemeClr val="bg1"/>
          </a:solidFill>
          <a:ln>
            <a:solidFill>
              <a:srgbClr val="AE7BB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53548" y="1475024"/>
            <a:ext cx="6770253" cy="277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　作者回忆童年生活往事，抒发了对美好而快乐的童年生活的眷恋；写成年经历，抒发了对故乡月亮的喜爱及对故乡的深切思念之情。我们在阅读时，可以从直抒胸臆的语句和细节描写中，体会课文表达的思想感情。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9E5A824-E0A2-4548-BB27-68C954DB6BC8}"/>
              </a:ext>
            </a:extLst>
          </p:cNvPr>
          <p:cNvGrpSpPr/>
          <p:nvPr/>
        </p:nvGrpSpPr>
        <p:grpSpPr>
          <a:xfrm>
            <a:off x="777340" y="632577"/>
            <a:ext cx="1427448" cy="518742"/>
            <a:chOff x="3131840" y="2188312"/>
            <a:chExt cx="1471085" cy="534600"/>
          </a:xfrm>
        </p:grpSpPr>
        <p:sp>
          <p:nvSpPr>
            <p:cNvPr id="14" name="圆角矩形 2">
              <a:extLst>
                <a:ext uri="{FF2B5EF4-FFF2-40B4-BE49-F238E27FC236}">
                  <a16:creationId xmlns:a16="http://schemas.microsoft.com/office/drawing/2014/main" id="{B152D49D-B235-41E5-BA40-39916F302B24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7030A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3">
              <a:extLst>
                <a:ext uri="{FF2B5EF4-FFF2-40B4-BE49-F238E27FC236}">
                  <a16:creationId xmlns:a16="http://schemas.microsoft.com/office/drawing/2014/main" id="{6304BF1A-3B9E-402A-8E79-F44F6E2646AF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7BF9EB9-2E8A-4E39-B494-51D78DA5F1D5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75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</a:t>
              </a:r>
            </a:p>
          </p:txBody>
        </p:sp>
        <p:sp>
          <p:nvSpPr>
            <p:cNvPr id="28" name="圆角矩形 5">
              <a:extLst>
                <a:ext uri="{FF2B5EF4-FFF2-40B4-BE49-F238E27FC236}">
                  <a16:creationId xmlns:a16="http://schemas.microsoft.com/office/drawing/2014/main" id="{6038B611-8CD9-457F-BD29-827897A1A81F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8CF17930-4F57-46F7-8FE2-A7E449FA4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0506C7E-CB43-4747-BA60-9A9B81102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611" y="3368208"/>
            <a:ext cx="1435837" cy="14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177D714B-4EA4-49AA-82AF-26DECCF79386}"/>
              </a:ext>
            </a:extLst>
          </p:cNvPr>
          <p:cNvSpPr/>
          <p:nvPr/>
        </p:nvSpPr>
        <p:spPr>
          <a:xfrm>
            <a:off x="876271" y="1490839"/>
            <a:ext cx="7391458" cy="2818870"/>
          </a:xfrm>
          <a:prstGeom prst="roundRect">
            <a:avLst>
              <a:gd name="adj" fmla="val 15177"/>
            </a:avLst>
          </a:prstGeom>
          <a:solidFill>
            <a:schemeClr val="bg1"/>
          </a:solidFill>
          <a:ln>
            <a:solidFill>
              <a:srgbClr val="AE7BB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403648" y="1811741"/>
            <a:ext cx="6552728" cy="1930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从古到今，思乡就是一个不变的话题。你还知道哪些思乡的古诗词？和大家分享一下吧！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CDE7B5-2BB2-463D-B971-8A7209F4CD1E}"/>
              </a:ext>
            </a:extLst>
          </p:cNvPr>
          <p:cNvGrpSpPr/>
          <p:nvPr/>
        </p:nvGrpSpPr>
        <p:grpSpPr>
          <a:xfrm>
            <a:off x="1006700" y="670677"/>
            <a:ext cx="1427448" cy="518742"/>
            <a:chOff x="3131840" y="2188312"/>
            <a:chExt cx="1471085" cy="534600"/>
          </a:xfrm>
        </p:grpSpPr>
        <p:sp>
          <p:nvSpPr>
            <p:cNvPr id="14" name="圆角矩形 2">
              <a:extLst>
                <a:ext uri="{FF2B5EF4-FFF2-40B4-BE49-F238E27FC236}">
                  <a16:creationId xmlns:a16="http://schemas.microsoft.com/office/drawing/2014/main" id="{424F7CD8-DC1E-466C-847B-F358BC07C0BB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7030A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3">
              <a:extLst>
                <a:ext uri="{FF2B5EF4-FFF2-40B4-BE49-F238E27FC236}">
                  <a16:creationId xmlns:a16="http://schemas.microsoft.com/office/drawing/2014/main" id="{7C6358F0-9108-4F1B-B1FC-FB25ED09EDED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FEEA40C-223C-41C2-B1BA-B1526AC41CF6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75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课外拓</a:t>
              </a:r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75C8961A-6146-43B4-A44D-360130BB761D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6B4FC768-9307-41BE-B344-47E80B18C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3AB278C-C2A2-4DCA-BD02-8CDC73EA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574" y="2832438"/>
            <a:ext cx="1636532" cy="163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4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011B05C-6C39-46E9-B361-A98E6BF08B2E}"/>
              </a:ext>
            </a:extLst>
          </p:cNvPr>
          <p:cNvSpPr/>
          <p:nvPr/>
        </p:nvSpPr>
        <p:spPr>
          <a:xfrm>
            <a:off x="457200" y="1231900"/>
            <a:ext cx="8255000" cy="33372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ADFFCE0-489C-40A6-A07E-19E28A29413B}"/>
              </a:ext>
            </a:extLst>
          </p:cNvPr>
          <p:cNvGrpSpPr/>
          <p:nvPr/>
        </p:nvGrpSpPr>
        <p:grpSpPr>
          <a:xfrm>
            <a:off x="339619" y="568544"/>
            <a:ext cx="1691588" cy="534600"/>
            <a:chOff x="3009557" y="2188312"/>
            <a:chExt cx="1691588" cy="534600"/>
          </a:xfrm>
        </p:grpSpPr>
        <p:sp>
          <p:nvSpPr>
            <p:cNvPr id="17" name="圆角矩形 2">
              <a:extLst>
                <a:ext uri="{FF2B5EF4-FFF2-40B4-BE49-F238E27FC236}">
                  <a16:creationId xmlns:a16="http://schemas.microsoft.com/office/drawing/2014/main" id="{84D3D090-ED7C-4EAD-AF96-5BD5AF20E15B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3160E3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">
              <a:extLst>
                <a:ext uri="{FF2B5EF4-FFF2-40B4-BE49-F238E27FC236}">
                  <a16:creationId xmlns:a16="http://schemas.microsoft.com/office/drawing/2014/main" id="{617797CE-B380-4B2D-BA04-E94E42D6C301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E6CFC4B-66BB-42C1-87DB-8D578D151AF1}"/>
                </a:ext>
              </a:extLst>
            </p:cNvPr>
            <p:cNvSpPr txBox="1"/>
            <p:nvPr/>
          </p:nvSpPr>
          <p:spPr>
            <a:xfrm>
              <a:off x="3009557" y="2188312"/>
              <a:ext cx="1691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板书设计</a:t>
              </a:r>
            </a:p>
          </p:txBody>
        </p:sp>
        <p:sp>
          <p:nvSpPr>
            <p:cNvPr id="27" name="圆角矩形 5">
              <a:extLst>
                <a:ext uri="{FF2B5EF4-FFF2-40B4-BE49-F238E27FC236}">
                  <a16:creationId xmlns:a16="http://schemas.microsoft.com/office/drawing/2014/main" id="{9B8E8D6D-900C-4626-8F26-681CE460674D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3D43D89-7E1F-4093-AF37-B18718E2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620761B-DE72-400E-93DF-A169D80A5F30}"/>
              </a:ext>
            </a:extLst>
          </p:cNvPr>
          <p:cNvSpPr/>
          <p:nvPr/>
        </p:nvSpPr>
        <p:spPr>
          <a:xfrm>
            <a:off x="1824987" y="1424052"/>
            <a:ext cx="16359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开篇引题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AB32FA5-86EF-424E-AEC4-FD4F124C9261}"/>
              </a:ext>
            </a:extLst>
          </p:cNvPr>
          <p:cNvSpPr/>
          <p:nvPr/>
        </p:nvSpPr>
        <p:spPr>
          <a:xfrm>
            <a:off x="1824987" y="2550080"/>
            <a:ext cx="16359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文中述题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0186F5D-8868-458F-8A56-F01240EED30C}"/>
              </a:ext>
            </a:extLst>
          </p:cNvPr>
          <p:cNvSpPr/>
          <p:nvPr/>
        </p:nvSpPr>
        <p:spPr>
          <a:xfrm>
            <a:off x="1824987" y="3990732"/>
            <a:ext cx="163596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篇末点题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6A0D408-77F9-4D7E-B512-B0ACC63E3375}"/>
              </a:ext>
            </a:extLst>
          </p:cNvPr>
          <p:cNvSpPr/>
          <p:nvPr/>
        </p:nvSpPr>
        <p:spPr>
          <a:xfrm>
            <a:off x="3456617" y="1424052"/>
            <a:ext cx="33593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人人都爱自己故乡的月亮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86705BC-17E6-4E97-8497-4FBE80D66655}"/>
              </a:ext>
            </a:extLst>
          </p:cNvPr>
          <p:cNvSpPr/>
          <p:nvPr/>
        </p:nvSpPr>
        <p:spPr>
          <a:xfrm>
            <a:off x="3456617" y="1842030"/>
            <a:ext cx="3359348" cy="1257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童年往事：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数星星、捉知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了、看月亮、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梦月亮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B3A901-5AAF-4BFE-BC75-DDDEC894FB9D}"/>
              </a:ext>
            </a:extLst>
          </p:cNvPr>
          <p:cNvSpPr/>
          <p:nvPr/>
        </p:nvSpPr>
        <p:spPr>
          <a:xfrm>
            <a:off x="3456617" y="3146113"/>
            <a:ext cx="3433551" cy="850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成年经历：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异乡望月、朗　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　　　润园赏月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3C91904-34EC-41DB-BCB5-E42DD14C2323}"/>
              </a:ext>
            </a:extLst>
          </p:cNvPr>
          <p:cNvSpPr/>
          <p:nvPr/>
        </p:nvSpPr>
        <p:spPr>
          <a:xfrm>
            <a:off x="3456617" y="3994261"/>
            <a:ext cx="37238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月是故乡明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0DB925A-03F9-4DE7-983B-08283B930C09}"/>
              </a:ext>
            </a:extLst>
          </p:cNvPr>
          <p:cNvGrpSpPr/>
          <p:nvPr/>
        </p:nvGrpSpPr>
        <p:grpSpPr>
          <a:xfrm>
            <a:off x="7115686" y="2446628"/>
            <a:ext cx="1371093" cy="783599"/>
            <a:chOff x="7115686" y="2446628"/>
            <a:chExt cx="1371093" cy="783599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236446D0-F3B8-428E-8F8D-7A985DCBD307}"/>
                </a:ext>
              </a:extLst>
            </p:cNvPr>
            <p:cNvSpPr/>
            <p:nvPr/>
          </p:nvSpPr>
          <p:spPr>
            <a:xfrm>
              <a:off x="7115686" y="2460786"/>
              <a:ext cx="1370996" cy="769441"/>
            </a:xfrm>
            <a:prstGeom prst="roundRect">
              <a:avLst>
                <a:gd name="adj" fmla="val 22922"/>
              </a:avLst>
            </a:prstGeom>
            <a:solidFill>
              <a:schemeClr val="bg1"/>
            </a:solidFill>
            <a:ln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46901AC4-6DB8-4311-BC50-B6E04CE4B3D5}"/>
                </a:ext>
              </a:extLst>
            </p:cNvPr>
            <p:cNvSpPr/>
            <p:nvPr/>
          </p:nvSpPr>
          <p:spPr>
            <a:xfrm>
              <a:off x="7132832" y="2446628"/>
              <a:ext cx="135394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皎皎明月</a:t>
              </a:r>
              <a:endPara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浓浓乡情</a:t>
              </a:r>
            </a:p>
          </p:txBody>
        </p: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8CD8810-B509-46E0-9FF8-E9AC152861CE}"/>
              </a:ext>
            </a:extLst>
          </p:cNvPr>
          <p:cNvCxnSpPr/>
          <p:nvPr/>
        </p:nvCxnSpPr>
        <p:spPr>
          <a:xfrm>
            <a:off x="3244527" y="1655638"/>
            <a:ext cx="25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EEBEC60-F76E-48F2-9591-25914199563F}"/>
              </a:ext>
            </a:extLst>
          </p:cNvPr>
          <p:cNvGrpSpPr/>
          <p:nvPr/>
        </p:nvGrpSpPr>
        <p:grpSpPr>
          <a:xfrm>
            <a:off x="1074982" y="1655639"/>
            <a:ext cx="2086612" cy="2554753"/>
            <a:chOff x="1074982" y="1655639"/>
            <a:chExt cx="2086612" cy="2401501"/>
          </a:xfrm>
        </p:grpSpPr>
        <p:sp>
          <p:nvSpPr>
            <p:cNvPr id="46" name="弧形 45">
              <a:extLst>
                <a:ext uri="{FF2B5EF4-FFF2-40B4-BE49-F238E27FC236}">
                  <a16:creationId xmlns:a16="http://schemas.microsoft.com/office/drawing/2014/main" id="{9016F418-9DE4-46A2-95C9-706520C2F88B}"/>
                </a:ext>
              </a:extLst>
            </p:cNvPr>
            <p:cNvSpPr/>
            <p:nvPr/>
          </p:nvSpPr>
          <p:spPr>
            <a:xfrm rot="16200000">
              <a:off x="1074982" y="1655639"/>
              <a:ext cx="2086612" cy="2086612"/>
            </a:xfrm>
            <a:prstGeom prst="arc">
              <a:avLst>
                <a:gd name="adj1" fmla="val 16200000"/>
                <a:gd name="adj2" fmla="val 21409993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>
              <a:extLst>
                <a:ext uri="{FF2B5EF4-FFF2-40B4-BE49-F238E27FC236}">
                  <a16:creationId xmlns:a16="http://schemas.microsoft.com/office/drawing/2014/main" id="{E21CE8F4-7E60-45D9-AEF8-F8B1D7B125CA}"/>
                </a:ext>
              </a:extLst>
            </p:cNvPr>
            <p:cNvSpPr/>
            <p:nvPr/>
          </p:nvSpPr>
          <p:spPr>
            <a:xfrm rot="5400000" flipV="1">
              <a:off x="1074982" y="1970528"/>
              <a:ext cx="2086612" cy="2086612"/>
            </a:xfrm>
            <a:prstGeom prst="arc">
              <a:avLst>
                <a:gd name="adj1" fmla="val 16200000"/>
                <a:gd name="adj2" fmla="val 21409993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199658C3-C4B1-42F5-9BD2-DB6B8EE7C494}"/>
                </a:ext>
              </a:extLst>
            </p:cNvPr>
            <p:cNvCxnSpPr>
              <a:cxnSpLocks/>
            </p:cNvCxnSpPr>
            <p:nvPr/>
          </p:nvCxnSpPr>
          <p:spPr>
            <a:xfrm>
              <a:off x="1519238" y="2760821"/>
              <a:ext cx="511968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93679EF-DED3-4036-9AC8-2093E7919F49}"/>
              </a:ext>
            </a:extLst>
          </p:cNvPr>
          <p:cNvCxnSpPr/>
          <p:nvPr/>
        </p:nvCxnSpPr>
        <p:spPr>
          <a:xfrm>
            <a:off x="3244527" y="4210397"/>
            <a:ext cx="25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1D1EE8B1-6366-4401-9F3A-8E198A2EBC13}"/>
              </a:ext>
            </a:extLst>
          </p:cNvPr>
          <p:cNvGrpSpPr/>
          <p:nvPr/>
        </p:nvGrpSpPr>
        <p:grpSpPr>
          <a:xfrm>
            <a:off x="3247231" y="1990622"/>
            <a:ext cx="283369" cy="1526590"/>
            <a:chOff x="3247231" y="2229756"/>
            <a:chExt cx="283369" cy="1190279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CD253CA4-9D14-4ECB-8999-B5D85488B389}"/>
                </a:ext>
              </a:extLst>
            </p:cNvPr>
            <p:cNvSpPr/>
            <p:nvPr/>
          </p:nvSpPr>
          <p:spPr>
            <a:xfrm>
              <a:off x="3247231" y="2229756"/>
              <a:ext cx="283369" cy="600075"/>
            </a:xfrm>
            <a:custGeom>
              <a:avLst/>
              <a:gdLst>
                <a:gd name="connsiteX0" fmla="*/ 0 w 285750"/>
                <a:gd name="connsiteY0" fmla="*/ 590550 h 590550"/>
                <a:gd name="connsiteX1" fmla="*/ 114300 w 285750"/>
                <a:gd name="connsiteY1" fmla="*/ 254000 h 590550"/>
                <a:gd name="connsiteX2" fmla="*/ 285750 w 285750"/>
                <a:gd name="connsiteY2" fmla="*/ 0 h 590550"/>
                <a:gd name="connsiteX0" fmla="*/ 0 w 283369"/>
                <a:gd name="connsiteY0" fmla="*/ 600075 h 600075"/>
                <a:gd name="connsiteX1" fmla="*/ 111919 w 283369"/>
                <a:gd name="connsiteY1" fmla="*/ 254000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11919 w 283369"/>
                <a:gd name="connsiteY1" fmla="*/ 254000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41288 w 283369"/>
                <a:gd name="connsiteY1" fmla="*/ 324644 h 600075"/>
                <a:gd name="connsiteX2" fmla="*/ 283369 w 283369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369" h="600075">
                  <a:moveTo>
                    <a:pt x="0" y="600075"/>
                  </a:moveTo>
                  <a:cubicBezTo>
                    <a:pt x="107156" y="482336"/>
                    <a:pt x="115094" y="440267"/>
                    <a:pt x="141288" y="324644"/>
                  </a:cubicBezTo>
                  <a:cubicBezTo>
                    <a:pt x="167482" y="209021"/>
                    <a:pt x="121444" y="47360"/>
                    <a:pt x="28336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B8E6CE0A-E824-4C34-A9B1-0F3B06C0D670}"/>
                </a:ext>
              </a:extLst>
            </p:cNvPr>
            <p:cNvSpPr/>
            <p:nvPr/>
          </p:nvSpPr>
          <p:spPr>
            <a:xfrm flipV="1">
              <a:off x="3247231" y="2819960"/>
              <a:ext cx="283369" cy="600075"/>
            </a:xfrm>
            <a:custGeom>
              <a:avLst/>
              <a:gdLst>
                <a:gd name="connsiteX0" fmla="*/ 0 w 285750"/>
                <a:gd name="connsiteY0" fmla="*/ 590550 h 590550"/>
                <a:gd name="connsiteX1" fmla="*/ 114300 w 285750"/>
                <a:gd name="connsiteY1" fmla="*/ 254000 h 590550"/>
                <a:gd name="connsiteX2" fmla="*/ 285750 w 285750"/>
                <a:gd name="connsiteY2" fmla="*/ 0 h 590550"/>
                <a:gd name="connsiteX0" fmla="*/ 0 w 283369"/>
                <a:gd name="connsiteY0" fmla="*/ 600075 h 600075"/>
                <a:gd name="connsiteX1" fmla="*/ 111919 w 283369"/>
                <a:gd name="connsiteY1" fmla="*/ 254000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11919 w 283369"/>
                <a:gd name="connsiteY1" fmla="*/ 254000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5716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38113 w 283369"/>
                <a:gd name="connsiteY1" fmla="*/ 299244 h 600075"/>
                <a:gd name="connsiteX2" fmla="*/ 283369 w 283369"/>
                <a:gd name="connsiteY2" fmla="*/ 0 h 600075"/>
                <a:gd name="connsiteX0" fmla="*/ 0 w 283369"/>
                <a:gd name="connsiteY0" fmla="*/ 600075 h 600075"/>
                <a:gd name="connsiteX1" fmla="*/ 141288 w 283369"/>
                <a:gd name="connsiteY1" fmla="*/ 324644 h 600075"/>
                <a:gd name="connsiteX2" fmla="*/ 283369 w 283369"/>
                <a:gd name="connsiteY2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369" h="600075">
                  <a:moveTo>
                    <a:pt x="0" y="600075"/>
                  </a:moveTo>
                  <a:cubicBezTo>
                    <a:pt x="107156" y="482336"/>
                    <a:pt x="115094" y="440267"/>
                    <a:pt x="141288" y="324644"/>
                  </a:cubicBezTo>
                  <a:cubicBezTo>
                    <a:pt x="167482" y="209021"/>
                    <a:pt x="121444" y="47360"/>
                    <a:pt x="28336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左大括号 51">
            <a:extLst>
              <a:ext uri="{FF2B5EF4-FFF2-40B4-BE49-F238E27FC236}">
                <a16:creationId xmlns:a16="http://schemas.microsoft.com/office/drawing/2014/main" id="{57AE16E1-30D2-47A9-B5FE-58EEECAFB429}"/>
              </a:ext>
            </a:extLst>
          </p:cNvPr>
          <p:cNvSpPr/>
          <p:nvPr/>
        </p:nvSpPr>
        <p:spPr>
          <a:xfrm flipH="1" flipV="1">
            <a:off x="6730236" y="1784454"/>
            <a:ext cx="283369" cy="2187036"/>
          </a:xfrm>
          <a:prstGeom prst="leftBrace">
            <a:avLst>
              <a:gd name="adj1" fmla="val 29133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994EA83-C35B-4848-A1E4-7019B3FA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288794" y="2682622"/>
            <a:ext cx="1892142" cy="2086614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99D37FEE-9F93-4704-A108-F0AEF8172745}"/>
              </a:ext>
            </a:extLst>
          </p:cNvPr>
          <p:cNvGrpSpPr/>
          <p:nvPr/>
        </p:nvGrpSpPr>
        <p:grpSpPr>
          <a:xfrm>
            <a:off x="582330" y="2446627"/>
            <a:ext cx="1116160" cy="769441"/>
            <a:chOff x="639176" y="2562887"/>
            <a:chExt cx="1116160" cy="769441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51AFE394-65A3-4DEA-AC04-78E33CCDD075}"/>
                </a:ext>
              </a:extLst>
            </p:cNvPr>
            <p:cNvSpPr/>
            <p:nvPr/>
          </p:nvSpPr>
          <p:spPr>
            <a:xfrm>
              <a:off x="651877" y="2593294"/>
              <a:ext cx="1103459" cy="708305"/>
            </a:xfrm>
            <a:prstGeom prst="roundRect">
              <a:avLst/>
            </a:prstGeom>
            <a:solidFill>
              <a:srgbClr val="3160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28AF07F-2506-488E-8F31-0ED4EF6BF86C}"/>
                </a:ext>
              </a:extLst>
            </p:cNvPr>
            <p:cNvSpPr/>
            <p:nvPr/>
          </p:nvSpPr>
          <p:spPr>
            <a:xfrm>
              <a:off x="639176" y="2562887"/>
              <a:ext cx="107746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月是故乡明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840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/>
      <p:bldP spid="33" grpId="0"/>
      <p:bldP spid="34" grpId="0"/>
      <p:bldP spid="35" grpId="0"/>
      <p:bldP spid="36" grpId="0"/>
      <p:bldP spid="38" grpId="0"/>
      <p:bldP spid="39" grpId="0"/>
      <p:bldP spid="5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mage1820031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393" y="1240612"/>
            <a:ext cx="3109214" cy="3106229"/>
          </a:xfrm>
          <a:prstGeom prst="roundRect">
            <a:avLst>
              <a:gd name="adj" fmla="val 1043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8729274E-961E-41E8-8877-E629F9F50D5D}"/>
              </a:ext>
            </a:extLst>
          </p:cNvPr>
          <p:cNvGrpSpPr/>
          <p:nvPr/>
        </p:nvGrpSpPr>
        <p:grpSpPr>
          <a:xfrm>
            <a:off x="957548" y="601237"/>
            <a:ext cx="1471085" cy="534600"/>
            <a:chOff x="3131840" y="2188312"/>
            <a:chExt cx="1471085" cy="534600"/>
          </a:xfrm>
        </p:grpSpPr>
        <p:sp>
          <p:nvSpPr>
            <p:cNvPr id="21" name="圆角矩形 2">
              <a:extLst>
                <a:ext uri="{FF2B5EF4-FFF2-40B4-BE49-F238E27FC236}">
                  <a16:creationId xmlns:a16="http://schemas.microsoft.com/office/drawing/2014/main" id="{F4BC745C-FEF8-4482-8DEC-954D56D2FE67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3">
              <a:extLst>
                <a:ext uri="{FF2B5EF4-FFF2-40B4-BE49-F238E27FC236}">
                  <a16:creationId xmlns:a16="http://schemas.microsoft.com/office/drawing/2014/main" id="{F50DDE54-AC65-4278-98C9-F56F5734DA3C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D04B511-AE88-4C8B-B515-437BA2CAC00F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说一说</a:t>
              </a:r>
            </a:p>
          </p:txBody>
        </p:sp>
        <p:sp>
          <p:nvSpPr>
            <p:cNvPr id="24" name="圆角矩形 5">
              <a:extLst>
                <a:ext uri="{FF2B5EF4-FFF2-40B4-BE49-F238E27FC236}">
                  <a16:creationId xmlns:a16="http://schemas.microsoft.com/office/drawing/2014/main" id="{28B70C10-47AC-4989-99BC-23753C8AC116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5CA824DD-1F3A-431A-8B68-C9D1CF48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160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0DACA8-E10E-4FFD-BA58-52BFF4CEFBDF}"/>
              </a:ext>
            </a:extLst>
          </p:cNvPr>
          <p:cNvSpPr/>
          <p:nvPr/>
        </p:nvSpPr>
        <p:spPr>
          <a:xfrm>
            <a:off x="-127000" y="-88900"/>
            <a:ext cx="9461500" cy="5232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927B2-2101-4133-BD26-43B12DEC2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82" y="2221789"/>
            <a:ext cx="3601364" cy="42837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85B667-7B71-4B3A-AE5D-CB6128B4F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1594" y="2553363"/>
            <a:ext cx="4254388" cy="35487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861C15-F480-4C6F-99B2-F22DBFDEC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90" y="3999734"/>
            <a:ext cx="9144000" cy="201492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BE9A0DF-99F6-4AAC-944D-27F7DE83A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781" y="498472"/>
            <a:ext cx="1579198" cy="158092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837296" y="160226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j-ea"/>
                <a:ea typeface="+mj-ea"/>
              </a:rPr>
              <a:t> [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唐</a:t>
            </a:r>
            <a:r>
              <a:rPr lang="en-US" altLang="zh-CN" sz="1800" dirty="0">
                <a:solidFill>
                  <a:schemeClr val="bg1"/>
                </a:solidFill>
                <a:latin typeface="+mj-ea"/>
                <a:ea typeface="+mj-ea"/>
              </a:rPr>
              <a:t>]</a:t>
            </a:r>
            <a:r>
              <a:rPr lang="zh-CN" altLang="en-US" sz="1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杜 甫</a:t>
            </a:r>
            <a:endParaRPr lang="zh-CN" altLang="en-US" sz="1800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26662" y="1891958"/>
            <a:ext cx="3262432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戍鼓断人行，边秋一雁声。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76011" y="120003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</a:rPr>
              <a:t>月夜忆舍弟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29302" y="2366320"/>
            <a:ext cx="3262432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露从今夜白，月是故乡明。</a:t>
            </a:r>
          </a:p>
        </p:txBody>
      </p:sp>
      <p:sp>
        <p:nvSpPr>
          <p:cNvPr id="19" name="矩形 18"/>
          <p:cNvSpPr/>
          <p:nvPr/>
        </p:nvSpPr>
        <p:spPr>
          <a:xfrm>
            <a:off x="2821673" y="2840682"/>
            <a:ext cx="3672408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有弟皆分散，无家问死生。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26662" y="3320815"/>
            <a:ext cx="3262432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寄书长不达，况乃未休兵。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215A1C-7FCD-4E5A-813A-4D9893CB8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7" y="961771"/>
            <a:ext cx="1266823" cy="38059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FF90F8E-4775-465D-B066-DD7827391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77" y="1577672"/>
            <a:ext cx="1266823" cy="38059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D9DD646-0F21-43F4-9011-9DC15401E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693" y="498472"/>
            <a:ext cx="1266823" cy="3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3D107CB-B9AA-4194-A0B3-D67059D9AF47}"/>
              </a:ext>
            </a:extLst>
          </p:cNvPr>
          <p:cNvSpPr/>
          <p:nvPr/>
        </p:nvSpPr>
        <p:spPr>
          <a:xfrm>
            <a:off x="-158750" y="-88900"/>
            <a:ext cx="9461500" cy="5232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C4248BB-44BD-491A-90A4-32F35E5A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82" y="2221789"/>
            <a:ext cx="3601364" cy="42837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1F8B49-7E06-4C8C-AEC4-95338CCF0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1594" y="2553363"/>
            <a:ext cx="4254388" cy="35487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79579E4-F5D6-4126-AEC9-112068451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90" y="3999734"/>
            <a:ext cx="9144000" cy="201492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00C6F9-E7AC-4926-98EF-53AE73D6B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781" y="498472"/>
            <a:ext cx="1579198" cy="15809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90916C4-FDE6-4A43-B43D-9BBDDBA70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7" y="961771"/>
            <a:ext cx="1266823" cy="3805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67FA872-C452-4A4B-B6F0-A3C35C0D7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5477" y="1577672"/>
            <a:ext cx="1266823" cy="38059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02BA272-4A4E-4EF0-BD92-1B5C79563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693" y="498472"/>
            <a:ext cx="1266823" cy="3805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87461" y="1962493"/>
            <a:ext cx="44165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6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月是故乡明</a:t>
            </a:r>
          </a:p>
        </p:txBody>
      </p:sp>
    </p:spTree>
    <p:extLst>
      <p:ext uri="{BB962C8B-B14F-4D97-AF65-F5344CB8AC3E}">
        <p14:creationId xmlns:p14="http://schemas.microsoft.com/office/powerpoint/2010/main" val="104396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9596AE8-186F-4B90-BA6A-5E75162C6883}"/>
              </a:ext>
            </a:extLst>
          </p:cNvPr>
          <p:cNvSpPr/>
          <p:nvPr/>
        </p:nvSpPr>
        <p:spPr>
          <a:xfrm>
            <a:off x="747123" y="1353860"/>
            <a:ext cx="7575519" cy="3199089"/>
          </a:xfrm>
          <a:prstGeom prst="roundRect">
            <a:avLst>
              <a:gd name="adj" fmla="val 9161"/>
            </a:avLst>
          </a:prstGeom>
          <a:solidFill>
            <a:schemeClr val="bg1"/>
          </a:solidFill>
          <a:ln>
            <a:solidFill>
              <a:srgbClr val="619F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17" y="1607344"/>
            <a:ext cx="2003137" cy="1652588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1047771" y="1484056"/>
            <a:ext cx="705690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　季羡林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1911</a:t>
            </a:r>
            <a:r>
              <a:rPr lang="zh-CN" altLang="en-US" sz="2000" dirty="0">
                <a:latin typeface="+mj-ea"/>
                <a:ea typeface="+mj-ea"/>
              </a:rPr>
              <a:t>～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2009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，中国语言学家、史学家、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教育家、社会活动家、精通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12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种语言的翻译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家，曾任中国东方学会会长、中国民族古文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字学会名誉会长、中国外语教学研究会会长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等。他在多个领域创获良多，是享誉国际的东方学大师。一生创作了许多散文作品，如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天竺心影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朗润集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CA6B49F-7B6F-4CA9-82F8-7DF2D4A38179}"/>
              </a:ext>
            </a:extLst>
          </p:cNvPr>
          <p:cNvGrpSpPr/>
          <p:nvPr/>
        </p:nvGrpSpPr>
        <p:grpSpPr>
          <a:xfrm>
            <a:off x="824198" y="622192"/>
            <a:ext cx="1471085" cy="534600"/>
            <a:chOff x="3131840" y="2188312"/>
            <a:chExt cx="1471085" cy="534600"/>
          </a:xfrm>
        </p:grpSpPr>
        <p:sp>
          <p:nvSpPr>
            <p:cNvPr id="15" name="圆角矩形 2">
              <a:extLst>
                <a:ext uri="{FF2B5EF4-FFF2-40B4-BE49-F238E27FC236}">
                  <a16:creationId xmlns:a16="http://schemas.microsoft.com/office/drawing/2014/main" id="{2E81E188-746D-46DD-9BD6-391CF6B29261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00B05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3">
              <a:extLst>
                <a:ext uri="{FF2B5EF4-FFF2-40B4-BE49-F238E27FC236}">
                  <a16:creationId xmlns:a16="http://schemas.microsoft.com/office/drawing/2014/main" id="{6AE208EA-954E-4EEC-BA33-00A5CF6562C8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8171971-403C-40A5-875B-0F8662F4EB44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作者简介</a:t>
              </a:r>
            </a:p>
          </p:txBody>
        </p:sp>
        <p:sp>
          <p:nvSpPr>
            <p:cNvPr id="18" name="圆角矩形 5">
              <a:extLst>
                <a:ext uri="{FF2B5EF4-FFF2-40B4-BE49-F238E27FC236}">
                  <a16:creationId xmlns:a16="http://schemas.microsoft.com/office/drawing/2014/main" id="{27A3A958-4AE4-46E5-A633-159A298A4846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3998012C-1CF3-4DC1-A959-2676CA917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84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6EB3C1A-12D8-460B-930C-CABF6103D343}"/>
              </a:ext>
            </a:extLst>
          </p:cNvPr>
          <p:cNvSpPr/>
          <p:nvPr/>
        </p:nvSpPr>
        <p:spPr>
          <a:xfrm>
            <a:off x="581025" y="1353775"/>
            <a:ext cx="7915275" cy="3147119"/>
          </a:xfrm>
          <a:prstGeom prst="roundRect">
            <a:avLst>
              <a:gd name="adj" fmla="val 8272"/>
            </a:avLst>
          </a:prstGeom>
          <a:solidFill>
            <a:schemeClr val="bg1"/>
          </a:solidFill>
          <a:ln>
            <a:solidFill>
              <a:srgbClr val="619F7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F972FB-A4F5-4C04-9D5F-19FDAF952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32" y="3292921"/>
            <a:ext cx="1441877" cy="1441877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910765" y="1587679"/>
            <a:ext cx="7104966" cy="255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1.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自由朗读课文，读准字音，读通句子，读懂课文。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2.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读到生字、新词或优美的语句，及时用笔把它圈画下来，然后多读几遍，作好批注。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200" dirty="0">
                <a:latin typeface="楷体" panose="02010609060101010101" pitchFamily="49" charset="-122"/>
                <a:ea typeface="楷体" panose="02010609060101010101" pitchFamily="49" charset="-122"/>
              </a:rPr>
              <a:t>3.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运用联系上下文或查字典等方法理解词语，小组内相互交流。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B4E698F-F485-42D4-908C-617E9604BAEE}"/>
              </a:ext>
            </a:extLst>
          </p:cNvPr>
          <p:cNvGrpSpPr/>
          <p:nvPr/>
        </p:nvGrpSpPr>
        <p:grpSpPr>
          <a:xfrm>
            <a:off x="700373" y="642606"/>
            <a:ext cx="1471085" cy="534600"/>
            <a:chOff x="3131840" y="2188312"/>
            <a:chExt cx="1471085" cy="534600"/>
          </a:xfrm>
        </p:grpSpPr>
        <p:sp>
          <p:nvSpPr>
            <p:cNvPr id="20" name="圆角矩形 2">
              <a:extLst>
                <a:ext uri="{FF2B5EF4-FFF2-40B4-BE49-F238E27FC236}">
                  <a16:creationId xmlns:a16="http://schemas.microsoft.com/office/drawing/2014/main" id="{7159E802-5623-487B-BBC6-7C51BFE48A87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00B05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3">
              <a:extLst>
                <a:ext uri="{FF2B5EF4-FFF2-40B4-BE49-F238E27FC236}">
                  <a16:creationId xmlns:a16="http://schemas.microsoft.com/office/drawing/2014/main" id="{4BE698DF-174B-43AE-A054-DEFE10DF81DF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34B2E6-70F2-4C2C-A99A-D3910F7148BD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学习要求</a:t>
              </a:r>
            </a:p>
          </p:txBody>
        </p:sp>
        <p:sp>
          <p:nvSpPr>
            <p:cNvPr id="23" name="圆角矩形 5">
              <a:extLst>
                <a:ext uri="{FF2B5EF4-FFF2-40B4-BE49-F238E27FC236}">
                  <a16:creationId xmlns:a16="http://schemas.microsoft.com/office/drawing/2014/main" id="{4515676F-B863-4BD6-B956-D151F6C407A1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6B1CF80-AB9A-43EB-991E-216B0159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75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78359D02-87E0-4D82-8E23-E4187E76265D}"/>
              </a:ext>
            </a:extLst>
          </p:cNvPr>
          <p:cNvSpPr/>
          <p:nvPr/>
        </p:nvSpPr>
        <p:spPr>
          <a:xfrm>
            <a:off x="832849" y="1353860"/>
            <a:ext cx="7388134" cy="3199089"/>
          </a:xfrm>
          <a:prstGeom prst="roundRect">
            <a:avLst>
              <a:gd name="adj" fmla="val 9161"/>
            </a:avLst>
          </a:prstGeom>
          <a:solidFill>
            <a:schemeClr val="bg1"/>
          </a:solidFill>
          <a:ln>
            <a:solidFill>
              <a:srgbClr val="FF5D5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5177970" y="869731"/>
            <a:ext cx="2038105" cy="761801"/>
            <a:chOff x="4629060" y="2967357"/>
            <a:chExt cx="2293081" cy="857106"/>
          </a:xfrm>
        </p:grpSpPr>
        <p:sp>
          <p:nvSpPr>
            <p:cNvPr id="58" name="云形标注 25"/>
            <p:cNvSpPr/>
            <p:nvPr/>
          </p:nvSpPr>
          <p:spPr>
            <a:xfrm flipH="1">
              <a:off x="4629060" y="2967357"/>
              <a:ext cx="2237683" cy="857106"/>
            </a:xfrm>
            <a:prstGeom prst="wedgeRoundRectCallout">
              <a:avLst>
                <a:gd name="adj1" fmla="val -54883"/>
                <a:gd name="adj2" fmla="val -16543"/>
                <a:gd name="adj3" fmla="val 16667"/>
              </a:avLst>
            </a:prstGeom>
            <a:solidFill>
              <a:schemeClr val="bg1"/>
            </a:solidFill>
            <a:ln>
              <a:solidFill>
                <a:srgbClr val="619F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4669569" y="2984579"/>
              <a:ext cx="2252572" cy="796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　　表示地名和姓时读一声。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FED6E98-BD5B-4AE9-8E52-4A87F47F1731}"/>
              </a:ext>
            </a:extLst>
          </p:cNvPr>
          <p:cNvGrpSpPr/>
          <p:nvPr/>
        </p:nvGrpSpPr>
        <p:grpSpPr>
          <a:xfrm>
            <a:off x="700373" y="642606"/>
            <a:ext cx="1471085" cy="534600"/>
            <a:chOff x="3131840" y="2188312"/>
            <a:chExt cx="1471085" cy="534600"/>
          </a:xfrm>
        </p:grpSpPr>
        <p:sp>
          <p:nvSpPr>
            <p:cNvPr id="49" name="圆角矩形 2">
              <a:extLst>
                <a:ext uri="{FF2B5EF4-FFF2-40B4-BE49-F238E27FC236}">
                  <a16:creationId xmlns:a16="http://schemas.microsoft.com/office/drawing/2014/main" id="{90CBE608-7FC6-495E-B86A-7731671DC83F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3">
              <a:extLst>
                <a:ext uri="{FF2B5EF4-FFF2-40B4-BE49-F238E27FC236}">
                  <a16:creationId xmlns:a16="http://schemas.microsoft.com/office/drawing/2014/main" id="{F68F2FD0-C13A-4919-9D2D-EA08B5ADAE1A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D90528E-F73B-4422-ADDD-5563A5AE731B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</a:p>
          </p:txBody>
        </p:sp>
        <p:sp>
          <p:nvSpPr>
            <p:cNvPr id="60" name="圆角矩形 5">
              <a:extLst>
                <a:ext uri="{FF2B5EF4-FFF2-40B4-BE49-F238E27FC236}">
                  <a16:creationId xmlns:a16="http://schemas.microsoft.com/office/drawing/2014/main" id="{B753BE2C-8DA1-4211-BED6-4C2B08A6E454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0BB918B1-8E24-4DFE-A021-1A9736BAA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351E00E1-D472-4BDC-BE2C-2B4B8246DB31}"/>
              </a:ext>
            </a:extLst>
          </p:cNvPr>
          <p:cNvSpPr/>
          <p:nvPr/>
        </p:nvSpPr>
        <p:spPr>
          <a:xfrm>
            <a:off x="1268912" y="1771491"/>
            <a:ext cx="7272808" cy="2175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225425">
              <a:lnSpc>
                <a:spcPct val="20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徘徊  　烟波浩渺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篝火   萌动   晶莹澄澈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defTabSz="225425">
              <a:lnSpc>
                <a:spcPct val="20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风光旖旎　    瑞士     莱芒湖    无边无垠  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 defTabSz="225425">
              <a:lnSpc>
                <a:spcPct val="20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碧波万顷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		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巍峨雄奇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	  	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燕园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点缀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		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D7502FA-0516-49B5-A5ED-199FC7FDD246}"/>
              </a:ext>
            </a:extLst>
          </p:cNvPr>
          <p:cNvSpPr/>
          <p:nvPr/>
        </p:nvSpPr>
        <p:spPr>
          <a:xfrm>
            <a:off x="1483795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5696F46-587F-4A0B-B33F-B6C8C14AEF3C}"/>
              </a:ext>
            </a:extLst>
          </p:cNvPr>
          <p:cNvSpPr/>
          <p:nvPr/>
        </p:nvSpPr>
        <p:spPr>
          <a:xfrm>
            <a:off x="1807381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BCFA62E1-4940-4C7A-A169-DF90A7DB392F}"/>
              </a:ext>
            </a:extLst>
          </p:cNvPr>
          <p:cNvSpPr/>
          <p:nvPr/>
        </p:nvSpPr>
        <p:spPr>
          <a:xfrm>
            <a:off x="3619788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D3925009-992B-47E9-B27F-2999B31FFA1E}"/>
              </a:ext>
            </a:extLst>
          </p:cNvPr>
          <p:cNvSpPr/>
          <p:nvPr/>
        </p:nvSpPr>
        <p:spPr>
          <a:xfrm>
            <a:off x="4411486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83F2B79D-DD38-423F-9FAC-D96B76F96C38}"/>
              </a:ext>
            </a:extLst>
          </p:cNvPr>
          <p:cNvSpPr/>
          <p:nvPr/>
        </p:nvSpPr>
        <p:spPr>
          <a:xfrm>
            <a:off x="5500080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A1F70669-56FC-47A6-9EB8-AFC3F2936C3A}"/>
              </a:ext>
            </a:extLst>
          </p:cNvPr>
          <p:cNvSpPr/>
          <p:nvPr/>
        </p:nvSpPr>
        <p:spPr>
          <a:xfrm>
            <a:off x="7150824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261CDA5D-C3E5-4893-BF31-487CAAE81EFE}"/>
              </a:ext>
            </a:extLst>
          </p:cNvPr>
          <p:cNvSpPr/>
          <p:nvPr/>
        </p:nvSpPr>
        <p:spPr>
          <a:xfrm>
            <a:off x="7472065" y="2411036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A66789A9-6C5B-44D3-9C4F-F8DD06207A7E}"/>
              </a:ext>
            </a:extLst>
          </p:cNvPr>
          <p:cNvSpPr/>
          <p:nvPr/>
        </p:nvSpPr>
        <p:spPr>
          <a:xfrm>
            <a:off x="2397024" y="3157161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8D44388E-ED45-4CE2-8E3C-EF14A8AA325E}"/>
              </a:ext>
            </a:extLst>
          </p:cNvPr>
          <p:cNvSpPr/>
          <p:nvPr/>
        </p:nvSpPr>
        <p:spPr>
          <a:xfrm>
            <a:off x="3603476" y="3157161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38C5180-5E98-45D1-8A53-4376FB4D69CE}"/>
              </a:ext>
            </a:extLst>
          </p:cNvPr>
          <p:cNvSpPr/>
          <p:nvPr/>
        </p:nvSpPr>
        <p:spPr>
          <a:xfrm>
            <a:off x="4979645" y="3157161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ECC24784-01A9-4AFE-BF55-F910B3F08D16}"/>
              </a:ext>
            </a:extLst>
          </p:cNvPr>
          <p:cNvSpPr/>
          <p:nvPr/>
        </p:nvSpPr>
        <p:spPr>
          <a:xfrm>
            <a:off x="2397024" y="3875079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102808CF-25BC-4F78-ACE0-C5B0D2C11862}"/>
              </a:ext>
            </a:extLst>
          </p:cNvPr>
          <p:cNvSpPr/>
          <p:nvPr/>
        </p:nvSpPr>
        <p:spPr>
          <a:xfrm>
            <a:off x="3922037" y="3875079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8AC37102-2875-4765-BC67-FFE4F3E2DC87}"/>
              </a:ext>
            </a:extLst>
          </p:cNvPr>
          <p:cNvSpPr/>
          <p:nvPr/>
        </p:nvSpPr>
        <p:spPr>
          <a:xfrm>
            <a:off x="5694619" y="3875079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9ED78A20-264A-491E-81BD-6FF980B8D885}"/>
              </a:ext>
            </a:extLst>
          </p:cNvPr>
          <p:cNvSpPr/>
          <p:nvPr/>
        </p:nvSpPr>
        <p:spPr>
          <a:xfrm>
            <a:off x="7078816" y="3875079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C396D96A-669B-4D6E-B84A-8E1830266A64}"/>
              </a:ext>
            </a:extLst>
          </p:cNvPr>
          <p:cNvSpPr txBox="1"/>
          <p:nvPr/>
        </p:nvSpPr>
        <p:spPr>
          <a:xfrm>
            <a:off x="1242245" y="1816547"/>
            <a:ext cx="112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ozhi.cn_PY" panose="02000500000000000000" pitchFamily="2" charset="0"/>
                <a:ea typeface="宋体" panose="02010600030101010101" pitchFamily="2" charset="-122"/>
                <a:cs typeface="+mn-cs"/>
              </a:rPr>
              <a:t>pái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ozhi.cn_PY" panose="02000500000000000000" pitchFamily="2" charset="0"/>
                <a:ea typeface="宋体" panose="02010600030101010101" pitchFamily="2" charset="-122"/>
                <a:cs typeface="+mn-cs"/>
              </a:rPr>
              <a:t>huái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aozhi.cn_PY" panose="02000500000000000000" pitchFamily="2" charset="0"/>
                <a:ea typeface="宋体" panose="02010600030101010101" pitchFamily="2" charset="-122"/>
                <a:cs typeface="+mn-cs"/>
              </a:rPr>
              <a:t>　　　 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9FF8AED4-62D3-42FF-B670-CFF870B6C508}"/>
              </a:ext>
            </a:extLst>
          </p:cNvPr>
          <p:cNvSpPr txBox="1"/>
          <p:nvPr/>
        </p:nvSpPr>
        <p:spPr>
          <a:xfrm>
            <a:off x="3304111" y="1816547"/>
            <a:ext cx="112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0070C0"/>
                </a:solidFill>
                <a:latin typeface="taozhi.cn_PY" panose="02000500000000000000" pitchFamily="2" charset="0"/>
              </a:rPr>
              <a:t> </a:t>
            </a:r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miǎo</a:t>
            </a:r>
            <a:r>
              <a:rPr lang="en-US" altLang="zh-CN" sz="1600" dirty="0">
                <a:solidFill>
                  <a:srgbClr val="0070C0"/>
                </a:solidFill>
                <a:latin typeface="taozhi.cn_PY" panose="02000500000000000000" pitchFamily="2" charset="0"/>
              </a:rPr>
              <a:t>  </a:t>
            </a:r>
            <a:r>
              <a:rPr lang="zh-CN" altLang="en-US" sz="1600" dirty="0">
                <a:solidFill>
                  <a:srgbClr val="0070C0"/>
                </a:solidFill>
                <a:latin typeface="taozhi.cn_PY" panose="02000500000000000000" pitchFamily="2" charset="0"/>
              </a:rPr>
              <a:t>　 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7D9036D-0AEB-4A4B-99C0-40B96A9F2FCB}"/>
              </a:ext>
            </a:extLst>
          </p:cNvPr>
          <p:cNvSpPr txBox="1"/>
          <p:nvPr/>
        </p:nvSpPr>
        <p:spPr>
          <a:xfrm>
            <a:off x="6742173" y="1816547"/>
            <a:ext cx="112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chéng</a:t>
            </a:r>
            <a:r>
              <a:rPr lang="en-US" altLang="zh-CN" sz="1600" dirty="0">
                <a:solidFill>
                  <a:srgbClr val="0070C0"/>
                </a:solidFill>
                <a:latin typeface="taozhi.cn_PY" panose="02000500000000000000" pitchFamily="2" charset="0"/>
              </a:rPr>
              <a:t> </a:t>
            </a:r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chè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0E8F1CFB-12E5-4225-B6A4-F2ECA7AE56E4}"/>
              </a:ext>
            </a:extLst>
          </p:cNvPr>
          <p:cNvSpPr txBox="1"/>
          <p:nvPr/>
        </p:nvSpPr>
        <p:spPr>
          <a:xfrm>
            <a:off x="1970171" y="2554858"/>
            <a:ext cx="1120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yǐ</a:t>
            </a:r>
            <a:r>
              <a:rPr lang="en-US" altLang="zh-CN" sz="1600" dirty="0">
                <a:solidFill>
                  <a:srgbClr val="0070C0"/>
                </a:solidFill>
                <a:latin typeface="taozhi.cn_PY" panose="02000500000000000000" pitchFamily="2" charset="0"/>
              </a:rPr>
              <a:t>   </a:t>
            </a:r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nǐ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5A96D693-2F0E-45D3-A892-5856469BC2D3}"/>
              </a:ext>
            </a:extLst>
          </p:cNvPr>
          <p:cNvSpPr txBox="1"/>
          <p:nvPr/>
        </p:nvSpPr>
        <p:spPr>
          <a:xfrm>
            <a:off x="2127292" y="329098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qǐng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8CF4DCC-F322-436D-BE93-07E8377AD46C}"/>
              </a:ext>
            </a:extLst>
          </p:cNvPr>
          <p:cNvSpPr txBox="1"/>
          <p:nvPr/>
        </p:nvSpPr>
        <p:spPr>
          <a:xfrm>
            <a:off x="3791445" y="329098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  <a:latin typeface="taozhi.cn_PY" panose="02000500000000000000" pitchFamily="2" charset="0"/>
              </a:rPr>
              <a:t>é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326A6B25-930B-40DC-81C5-FE0E509007D4}"/>
              </a:ext>
            </a:extLst>
          </p:cNvPr>
          <p:cNvSpPr txBox="1"/>
          <p:nvPr/>
        </p:nvSpPr>
        <p:spPr>
          <a:xfrm>
            <a:off x="7143224" y="329098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zhuì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EAFF173-792D-429E-9018-7862B2A5342B}"/>
              </a:ext>
            </a:extLst>
          </p:cNvPr>
          <p:cNvSpPr txBox="1"/>
          <p:nvPr/>
        </p:nvSpPr>
        <p:spPr>
          <a:xfrm>
            <a:off x="7218610" y="255485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yín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64949C9-6BFF-4993-9135-4A9FC41F0C33}"/>
              </a:ext>
            </a:extLst>
          </p:cNvPr>
          <p:cNvSpPr txBox="1"/>
          <p:nvPr/>
        </p:nvSpPr>
        <p:spPr>
          <a:xfrm>
            <a:off x="4167626" y="1816547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gōu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BB4AE89F-F726-493B-9E77-1B27BB73185B}"/>
              </a:ext>
            </a:extLst>
          </p:cNvPr>
          <p:cNvSpPr txBox="1"/>
          <p:nvPr/>
        </p:nvSpPr>
        <p:spPr>
          <a:xfrm>
            <a:off x="5178780" y="1816547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méng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19DDF0F7-3F37-4B2A-B8DC-BDD15BFCDEB8}"/>
              </a:ext>
            </a:extLst>
          </p:cNvPr>
          <p:cNvSpPr txBox="1"/>
          <p:nvPr/>
        </p:nvSpPr>
        <p:spPr>
          <a:xfrm>
            <a:off x="3466357" y="255485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ruì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9E6A16B-7C7C-4BBA-B83C-4CDBA11AC6B0}"/>
              </a:ext>
            </a:extLst>
          </p:cNvPr>
          <p:cNvSpPr txBox="1"/>
          <p:nvPr/>
        </p:nvSpPr>
        <p:spPr>
          <a:xfrm>
            <a:off x="4808740" y="255485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lái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F13B0F-AE25-47A4-A737-3B864750C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940" y="533745"/>
            <a:ext cx="1279427" cy="1279427"/>
          </a:xfrm>
          <a:prstGeom prst="rect">
            <a:avLst/>
          </a:prstGeom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1B9563D9-8606-4A51-8AA1-C668EF7B6CDB}"/>
              </a:ext>
            </a:extLst>
          </p:cNvPr>
          <p:cNvSpPr txBox="1"/>
          <p:nvPr/>
        </p:nvSpPr>
        <p:spPr>
          <a:xfrm>
            <a:off x="5442828" y="3290988"/>
            <a:ext cx="69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70C0"/>
                </a:solidFill>
                <a:latin typeface="taozhi.cn_PY" panose="02000500000000000000" pitchFamily="2" charset="0"/>
              </a:rPr>
              <a:t>yān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8AB39DD6-BD62-4133-BD55-3F6FB5CB686A}"/>
              </a:ext>
            </a:extLst>
          </p:cNvPr>
          <p:cNvSpPr/>
          <p:nvPr/>
        </p:nvSpPr>
        <p:spPr>
          <a:xfrm>
            <a:off x="7427044" y="3157161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E197A423-72BD-4406-AB4C-4289BD431C2D}"/>
              </a:ext>
            </a:extLst>
          </p:cNvPr>
          <p:cNvSpPr/>
          <p:nvPr/>
        </p:nvSpPr>
        <p:spPr>
          <a:xfrm>
            <a:off x="2101761" y="3157161"/>
            <a:ext cx="72008" cy="7200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3F837FA-B520-4D5B-ABBA-96AE1FC56ECD}"/>
              </a:ext>
            </a:extLst>
          </p:cNvPr>
          <p:cNvSpPr/>
          <p:nvPr/>
        </p:nvSpPr>
        <p:spPr>
          <a:xfrm>
            <a:off x="5479018" y="3234531"/>
            <a:ext cx="800219" cy="698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5425">
              <a:lnSpc>
                <a:spcPct val="200000"/>
              </a:lnSpc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燕园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4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5D5D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90" grpId="0"/>
      <p:bldP spid="91" grpId="0"/>
      <p:bldP spid="92" grpId="0"/>
      <p:bldP spid="95" grpId="0"/>
      <p:bldP spid="96" grpId="0"/>
      <p:bldP spid="89" grpId="0"/>
      <p:bldP spid="76" grpId="0" animBg="1"/>
      <p:bldP spid="48" grpId="0" animBg="1"/>
      <p:bldP spid="50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733446" y="1379280"/>
            <a:ext cx="93320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烟波浩渺　晶莹澄澈　巍峨雄奇  无边无垠　碧波万顷　风光旖旎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074" name="Picture 2" descr="fImage7139547696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" b="8048"/>
          <a:stretch/>
        </p:blipFill>
        <p:spPr bwMode="auto">
          <a:xfrm>
            <a:off x="1676937" y="3238603"/>
            <a:ext cx="1406469" cy="9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fImage457484893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6" y="3238604"/>
            <a:ext cx="1406469" cy="9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938" y="3238603"/>
            <a:ext cx="1406469" cy="926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09" r="16483" b="1"/>
          <a:stretch/>
        </p:blipFill>
        <p:spPr bwMode="auto">
          <a:xfrm>
            <a:off x="4630939" y="3238603"/>
            <a:ext cx="1406469" cy="934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940" y="3238603"/>
            <a:ext cx="1406469" cy="926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>
            <a:cxnSpLocks/>
          </p:cNvCxnSpPr>
          <p:nvPr/>
        </p:nvCxnSpPr>
        <p:spPr>
          <a:xfrm flipV="1">
            <a:off x="950686" y="1843332"/>
            <a:ext cx="1703673" cy="131016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cxnSpLocks/>
          </p:cNvCxnSpPr>
          <p:nvPr/>
        </p:nvCxnSpPr>
        <p:spPr>
          <a:xfrm flipV="1">
            <a:off x="2380171" y="1767552"/>
            <a:ext cx="5409950" cy="138781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cxnSpLocks/>
          </p:cNvCxnSpPr>
          <p:nvPr/>
        </p:nvCxnSpPr>
        <p:spPr>
          <a:xfrm flipV="1">
            <a:off x="3882571" y="1779390"/>
            <a:ext cx="2547258" cy="1374102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cxnSpLocks/>
          </p:cNvCxnSpPr>
          <p:nvPr/>
        </p:nvCxnSpPr>
        <p:spPr>
          <a:xfrm flipH="1" flipV="1">
            <a:off x="1353879" y="1779390"/>
            <a:ext cx="3980295" cy="1354817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cxnSpLocks/>
          </p:cNvCxnSpPr>
          <p:nvPr/>
        </p:nvCxnSpPr>
        <p:spPr>
          <a:xfrm flipH="1" flipV="1">
            <a:off x="3820567" y="1738938"/>
            <a:ext cx="2990607" cy="14145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459FADD-94E0-46D6-8BA8-CE035ED570AB}"/>
              </a:ext>
            </a:extLst>
          </p:cNvPr>
          <p:cNvGrpSpPr/>
          <p:nvPr/>
        </p:nvGrpSpPr>
        <p:grpSpPr>
          <a:xfrm>
            <a:off x="360131" y="657911"/>
            <a:ext cx="1471085" cy="534600"/>
            <a:chOff x="3131840" y="2188312"/>
            <a:chExt cx="1471085" cy="534600"/>
          </a:xfrm>
        </p:grpSpPr>
        <p:sp>
          <p:nvSpPr>
            <p:cNvPr id="31" name="圆角矩形 2">
              <a:extLst>
                <a:ext uri="{FF2B5EF4-FFF2-40B4-BE49-F238E27FC236}">
                  <a16:creationId xmlns:a16="http://schemas.microsoft.com/office/drawing/2014/main" id="{3713BDC7-6256-42EB-A7C7-E8490B248F9B}"/>
                </a:ext>
              </a:extLst>
            </p:cNvPr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5D5D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">
              <a:extLst>
                <a:ext uri="{FF2B5EF4-FFF2-40B4-BE49-F238E27FC236}">
                  <a16:creationId xmlns:a16="http://schemas.microsoft.com/office/drawing/2014/main" id="{71EEB580-E24A-477E-AB1D-F87FFD49DBCA}"/>
                </a:ext>
              </a:extLst>
            </p:cNvPr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E7E84A3-1A9C-4735-A30F-A0DE45163533}"/>
                </a:ext>
              </a:extLst>
            </p:cNvPr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理解词义</a:t>
              </a:r>
            </a:p>
          </p:txBody>
        </p:sp>
        <p:sp>
          <p:nvSpPr>
            <p:cNvPr id="38" name="圆角矩形 5">
              <a:extLst>
                <a:ext uri="{FF2B5EF4-FFF2-40B4-BE49-F238E27FC236}">
                  <a16:creationId xmlns:a16="http://schemas.microsoft.com/office/drawing/2014/main" id="{6CB96EA7-B4A2-40AF-BD24-BAB3F25F7A51}"/>
                </a:ext>
              </a:extLst>
            </p:cNvPr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1281785-270F-4103-AAE6-F42278928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12290" name="Picture 2" descr="http://dimg02.c-ctrip.com/images/100w0a000000533ioCC7A_R_600_10000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84942" y="3238604"/>
            <a:ext cx="1401750" cy="934500"/>
          </a:xfrm>
          <a:prstGeom prst="roundRect">
            <a:avLst>
              <a:gd name="adj" fmla="val 8513"/>
            </a:avLst>
          </a:prstGeom>
          <a:noFill/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5E44EF6-028C-424A-8E61-4FF5DA6BA276}"/>
              </a:ext>
            </a:extLst>
          </p:cNvPr>
          <p:cNvCxnSpPr>
            <a:cxnSpLocks/>
          </p:cNvCxnSpPr>
          <p:nvPr/>
        </p:nvCxnSpPr>
        <p:spPr>
          <a:xfrm flipH="1" flipV="1">
            <a:off x="5157676" y="1738938"/>
            <a:ext cx="3100953" cy="141455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60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386bad1b193e8ddd96c78c97f95eeb279f1e04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</TotalTime>
  <Words>970</Words>
  <Application>Microsoft Office PowerPoint</Application>
  <PresentationFormat>全屏显示(16:9)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方正小标宋_GBK</vt:lpstr>
      <vt:lpstr>黑体</vt:lpstr>
      <vt:lpstr>楷体</vt:lpstr>
      <vt:lpstr>宋体</vt:lpstr>
      <vt:lpstr>Arial</vt:lpstr>
      <vt:lpstr>Calibri</vt:lpstr>
      <vt:lpstr>Calibri Light</vt:lpstr>
      <vt:lpstr>taozhi.cn_PY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微软用户</cp:lastModifiedBy>
  <cp:revision>914</cp:revision>
  <dcterms:created xsi:type="dcterms:W3CDTF">2015-05-05T08:02:14Z</dcterms:created>
  <dcterms:modified xsi:type="dcterms:W3CDTF">2020-11-26T00:55:28Z</dcterms:modified>
</cp:coreProperties>
</file>